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96" r:id="rId2"/>
    <p:sldId id="297" r:id="rId3"/>
    <p:sldId id="298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0" d="100"/>
          <a:sy n="70" d="100"/>
        </p:scale>
        <p:origin x="-1374" y="-72"/>
      </p:cViewPr>
      <p:guideLst>
        <p:guide orient="horz" pos="2296"/>
        <p:guide orient="horz" pos="659"/>
        <p:guide orient="horz" pos="437"/>
        <p:guide orient="horz" pos="4170"/>
        <p:guide orient="horz" pos="1169"/>
        <p:guide orient="horz" pos="3815"/>
        <p:guide orient="horz" pos="2451"/>
        <p:guide pos="3842"/>
        <p:guide pos="326"/>
        <p:guide pos="5433"/>
        <p:guide pos="2963"/>
        <p:guide pos="2797"/>
        <p:guide pos="1918"/>
        <p:guide pos="3686"/>
        <p:guide pos="20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243C39C-0B0A-4774-B923-B96477D0CDD8}" type="datetimeFigureOut">
              <a:rPr lang="en-GB" smtClean="0"/>
              <a:pPr/>
              <a:t>21/09/2015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710807F-0148-42BB-8DE4-FEAC7B0B057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4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525" y="1949569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3314804"/>
            <a:ext cx="1836000" cy="46734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17525" y="436619"/>
            <a:ext cx="7772400" cy="633413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100">
                <a:latin typeface="+mj-lt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" r="1073"/>
          <a:stretch/>
        </p:blipFill>
        <p:spPr>
          <a:xfrm>
            <a:off x="159" y="3294067"/>
            <a:ext cx="9143841" cy="360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1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1758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470376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5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091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51758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70376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288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4"/>
          </p:nvPr>
        </p:nvSpPr>
        <p:spPr>
          <a:xfrm>
            <a:off x="3308379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5"/>
          </p:nvPr>
        </p:nvSpPr>
        <p:spPr>
          <a:xfrm>
            <a:off x="6099175" y="1475114"/>
            <a:ext cx="251835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97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308379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6099175" y="1475114"/>
            <a:ext cx="251835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17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1"/>
          </p:nvPr>
        </p:nvSpPr>
        <p:spPr>
          <a:xfrm>
            <a:off x="517525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2"/>
          </p:nvPr>
        </p:nvSpPr>
        <p:spPr>
          <a:xfrm>
            <a:off x="3307844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1" name="Content Placeholder 10"/>
          <p:cNvSpPr>
            <a:spLocks noGrp="1"/>
          </p:cNvSpPr>
          <p:nvPr>
            <p:ph sz="quarter" idx="23"/>
          </p:nvPr>
        </p:nvSpPr>
        <p:spPr>
          <a:xfrm>
            <a:off x="6098162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Content Placeholder 10"/>
          <p:cNvSpPr>
            <a:spLocks noGrp="1"/>
          </p:cNvSpPr>
          <p:nvPr>
            <p:ph sz="quarter" idx="24"/>
          </p:nvPr>
        </p:nvSpPr>
        <p:spPr>
          <a:xfrm>
            <a:off x="517525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5"/>
          </p:nvPr>
        </p:nvSpPr>
        <p:spPr>
          <a:xfrm>
            <a:off x="3307844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26"/>
          </p:nvPr>
        </p:nvSpPr>
        <p:spPr>
          <a:xfrm>
            <a:off x="6098162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8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content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10"/>
          <p:cNvSpPr>
            <a:spLocks noGrp="1"/>
          </p:cNvSpPr>
          <p:nvPr>
            <p:ph sz="quarter" idx="21"/>
          </p:nvPr>
        </p:nvSpPr>
        <p:spPr>
          <a:xfrm>
            <a:off x="517525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22"/>
          </p:nvPr>
        </p:nvSpPr>
        <p:spPr>
          <a:xfrm>
            <a:off x="3307844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23"/>
          </p:nvPr>
        </p:nvSpPr>
        <p:spPr>
          <a:xfrm>
            <a:off x="6098162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4"/>
          </p:nvPr>
        </p:nvSpPr>
        <p:spPr>
          <a:xfrm>
            <a:off x="517525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Content Placeholder 10"/>
          <p:cNvSpPr>
            <a:spLocks noGrp="1"/>
          </p:cNvSpPr>
          <p:nvPr>
            <p:ph sz="quarter" idx="25"/>
          </p:nvPr>
        </p:nvSpPr>
        <p:spPr>
          <a:xfrm>
            <a:off x="3307844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26"/>
          </p:nvPr>
        </p:nvSpPr>
        <p:spPr>
          <a:xfrm>
            <a:off x="6098162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03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Medium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7524" y="1479101"/>
            <a:ext cx="8100001" cy="4262888"/>
          </a:xfrm>
        </p:spPr>
        <p:txBody>
          <a:bodyPr numCol="2" spcCol="180000"/>
          <a:lstStyle>
            <a:lvl1pPr marL="0" indent="0">
              <a:spcBef>
                <a:spcPts val="600"/>
              </a:spcBef>
              <a:buNone/>
              <a:defRPr sz="1450" b="1"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1450"/>
            </a:lvl2pPr>
            <a:lvl3pPr marL="0" indent="0">
              <a:spcBef>
                <a:spcPts val="600"/>
              </a:spcBef>
              <a:buNone/>
              <a:defRPr sz="1450"/>
            </a:lvl3pPr>
            <a:lvl4pPr marL="0" indent="0">
              <a:spcBef>
                <a:spcPts val="600"/>
              </a:spcBef>
              <a:buNone/>
              <a:defRPr sz="1450"/>
            </a:lvl4pPr>
            <a:lvl5pPr marL="0" indent="0">
              <a:spcBef>
                <a:spcPts val="600"/>
              </a:spcBef>
              <a:buNone/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026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7524" y="1479101"/>
            <a:ext cx="8100001" cy="4262888"/>
          </a:xfrm>
        </p:spPr>
        <p:txBody>
          <a:bodyPr numCol="3" spcCol="180000"/>
          <a:lstStyle>
            <a:lvl1pPr marL="0" indent="0">
              <a:spcBef>
                <a:spcPts val="600"/>
              </a:spcBef>
              <a:buNone/>
              <a:defRPr sz="1150" b="1"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1150"/>
            </a:lvl2pPr>
            <a:lvl3pPr marL="0" indent="0">
              <a:spcBef>
                <a:spcPts val="600"/>
              </a:spcBef>
              <a:buNone/>
              <a:defRPr sz="1150"/>
            </a:lvl3pPr>
            <a:lvl4pPr marL="0" indent="0">
              <a:spcBef>
                <a:spcPts val="600"/>
              </a:spcBef>
              <a:buNone/>
              <a:defRPr sz="1150"/>
            </a:lvl4pPr>
            <a:lvl5pPr marL="0" indent="0">
              <a:spcBef>
                <a:spcPts val="600"/>
              </a:spcBef>
              <a:buNone/>
              <a:defRPr sz="11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05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414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22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8099425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37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959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31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8099942" cy="4716000"/>
          </a:xfrm>
        </p:spPr>
        <p:txBody>
          <a:bodyPr/>
          <a:lstStyle>
            <a:lvl3pPr>
              <a:defRPr/>
            </a:lvl3pPr>
            <a:lvl4pPr marL="801688" indent="0">
              <a:buNone/>
              <a:defRPr/>
            </a:lvl4pPr>
            <a:lvl5pPr marL="982662" indent="0">
              <a:buNone/>
              <a:defRPr/>
            </a:lvl5pPr>
            <a:lvl9pPr marL="1698625" indent="0"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99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&amp;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0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3314804"/>
            <a:ext cx="1836000" cy="46734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17525" y="436619"/>
            <a:ext cx="7772400" cy="633413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100">
                <a:latin typeface="+mj-lt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" r="1073"/>
          <a:stretch/>
        </p:blipFill>
        <p:spPr>
          <a:xfrm>
            <a:off x="159" y="3294067"/>
            <a:ext cx="9143841" cy="3607063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7525" y="1503673"/>
            <a:ext cx="7772400" cy="1144636"/>
          </a:xfrm>
        </p:spPr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307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8099425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79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4698764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712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4698764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50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4" y="1475114"/>
            <a:ext cx="5400000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097584" y="1474788"/>
            <a:ext cx="2520000" cy="268287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6097584" y="4408488"/>
            <a:ext cx="2520000" cy="11557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050" b="1">
                <a:latin typeface="+mj-lt"/>
              </a:defRPr>
            </a:lvl1pPr>
            <a:lvl2pPr marL="0" indent="0">
              <a:spcBef>
                <a:spcPts val="300"/>
              </a:spcBef>
              <a:buNone/>
              <a:defRPr sz="1050"/>
            </a:lvl2pPr>
            <a:lvl3pPr marL="0" indent="0">
              <a:spcBef>
                <a:spcPts val="300"/>
              </a:spcBef>
              <a:buNone/>
              <a:defRPr sz="1050"/>
            </a:lvl3pPr>
            <a:lvl4pPr marL="0" indent="0">
              <a:spcBef>
                <a:spcPts val="300"/>
              </a:spcBef>
              <a:buNone/>
              <a:defRPr sz="1050"/>
            </a:lvl4pPr>
            <a:lvl5pPr marL="0" indent="0">
              <a:spcBef>
                <a:spcPts val="300"/>
              </a:spcBef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671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7584" y="1475114"/>
            <a:ext cx="5400000" cy="4581199"/>
          </a:xfrm>
        </p:spPr>
        <p:txBody>
          <a:bodyPr/>
          <a:lstStyle>
            <a:lvl5pPr>
              <a:defRPr/>
            </a:lvl5pPr>
            <a:lvl9pPr marL="1698625" indent="0"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089650" y="1474788"/>
            <a:ext cx="2527300" cy="268287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6089650" y="4408488"/>
            <a:ext cx="2527300" cy="11557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050" b="1">
                <a:latin typeface="+mj-lt"/>
              </a:defRPr>
            </a:lvl1pPr>
            <a:lvl2pPr marL="0" indent="0">
              <a:spcBef>
                <a:spcPts val="300"/>
              </a:spcBef>
              <a:buNone/>
              <a:defRPr sz="1050"/>
            </a:lvl2pPr>
            <a:lvl3pPr marL="0" indent="0">
              <a:spcBef>
                <a:spcPts val="300"/>
              </a:spcBef>
              <a:buNone/>
              <a:defRPr sz="1050"/>
            </a:lvl3pPr>
            <a:lvl4pPr marL="0" indent="0">
              <a:spcBef>
                <a:spcPts val="300"/>
              </a:spcBef>
              <a:buNone/>
              <a:defRPr sz="1050"/>
            </a:lvl4pPr>
            <a:lvl5pPr marL="0" indent="0">
              <a:spcBef>
                <a:spcPts val="300"/>
              </a:spcBef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42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" y="0"/>
            <a:ext cx="9143683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17525" y="1915065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0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17525" y="1915065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59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9144000" cy="57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6460307"/>
            <a:ext cx="792000" cy="2015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84" y="438770"/>
            <a:ext cx="8100000" cy="70423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4" y="1475113"/>
            <a:ext cx="8100000" cy="4581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804" y="6478437"/>
            <a:ext cx="4320000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Optional presentation title and/or 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4874" y="6478437"/>
            <a:ext cx="301925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4EC51EDA-52C7-4135-B4FB-9F9CB99D99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760" y="6478437"/>
            <a:ext cx="1633268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ctr">
              <a:defRPr lang="en-GB" sz="1050" smtClean="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1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9" r:id="rId2"/>
    <p:sldLayoutId id="2147483662" r:id="rId3"/>
    <p:sldLayoutId id="2147483700" r:id="rId4"/>
    <p:sldLayoutId id="2147483690" r:id="rId5"/>
    <p:sldLayoutId id="2147483670" r:id="rId6"/>
    <p:sldLayoutId id="2147483671" r:id="rId7"/>
    <p:sldLayoutId id="2147483651" r:id="rId8"/>
    <p:sldLayoutId id="2147483663" r:id="rId9"/>
    <p:sldLayoutId id="2147483693" r:id="rId10"/>
    <p:sldLayoutId id="2147483694" r:id="rId11"/>
    <p:sldLayoutId id="2147483691" r:id="rId12"/>
    <p:sldLayoutId id="2147483692" r:id="rId13"/>
    <p:sldLayoutId id="2147483697" r:id="rId14"/>
    <p:sldLayoutId id="2147483698" r:id="rId15"/>
    <p:sldLayoutId id="2147483682" r:id="rId16"/>
    <p:sldLayoutId id="2147483685" r:id="rId17"/>
    <p:sldLayoutId id="2147483664" r:id="rId18"/>
    <p:sldLayoutId id="2147483666" r:id="rId19"/>
    <p:sldLayoutId id="2147483667" r:id="rId20"/>
    <p:sldLayoutId id="2147483668" r:id="rId21"/>
    <p:sldLayoutId id="2147483650" r:id="rId22"/>
    <p:sldLayoutId id="2147483689" r:id="rId23"/>
    <p:sldLayoutId id="2147483701" r:id="rId2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360000" algn="l" defTabSz="91440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—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180000" algn="l" defTabSz="91440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marR="0" indent="-180975" algn="l" defTabSz="914400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225" indent="-182563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6200" indent="-180975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27175" indent="-180975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98625" indent="-17145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8625" indent="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None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Potential devices for discharge testing</a:t>
            </a:r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Background for Orange Ultrasonics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Kai Jarosch</a:t>
            </a:r>
            <a:endParaRPr lang="en-GB" dirty="0" smtClean="0"/>
          </a:p>
          <a:p>
            <a:pPr lvl="1"/>
            <a:r>
              <a:rPr lang="en-GB" dirty="0" smtClean="0"/>
              <a:t>Plain City OH</a:t>
            </a:r>
            <a:r>
              <a:rPr lang="en-GB" dirty="0" smtClean="0"/>
              <a:t>, Sept-21-2015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6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GB" dirty="0" smtClean="0"/>
              <a:t>Pilot reactor (old style) – VPP-2</a:t>
            </a:r>
          </a:p>
          <a:p>
            <a:pPr lvl="1"/>
            <a:r>
              <a:rPr lang="en-GB" dirty="0" smtClean="0"/>
              <a:t>Three coolant layers</a:t>
            </a:r>
          </a:p>
          <a:p>
            <a:pPr lvl="1"/>
            <a:r>
              <a:rPr lang="en-GB" dirty="0" smtClean="0"/>
              <a:t>Two process layers</a:t>
            </a:r>
          </a:p>
          <a:p>
            <a:pPr lvl="2"/>
            <a:r>
              <a:rPr lang="en-GB" dirty="0" smtClean="0"/>
              <a:t>Each layer made up of 3 separate waveforms</a:t>
            </a:r>
          </a:p>
          <a:p>
            <a:pPr lvl="1"/>
            <a:r>
              <a:rPr lang="en-GB" dirty="0" smtClean="0"/>
              <a:t>Catalyst is was not given optimal post operative treatment</a:t>
            </a:r>
          </a:p>
          <a:p>
            <a:pPr lvl="2"/>
            <a:r>
              <a:rPr lang="en-GB" dirty="0" smtClean="0"/>
              <a:t>Represents a ‘difficult’ discharge case</a:t>
            </a:r>
          </a:p>
          <a:p>
            <a:r>
              <a:rPr lang="en-GB" dirty="0" smtClean="0"/>
              <a:t>Single waveform</a:t>
            </a:r>
          </a:p>
          <a:p>
            <a:pPr lvl="1"/>
            <a:r>
              <a:rPr lang="en-GB" dirty="0" smtClean="0"/>
              <a:t>Contains single waveform between two endplates</a:t>
            </a:r>
          </a:p>
          <a:p>
            <a:pPr lvl="1"/>
            <a:r>
              <a:rPr lang="en-GB" dirty="0" smtClean="0"/>
              <a:t>Catalyst treated to simulate impact of operation</a:t>
            </a:r>
          </a:p>
          <a:p>
            <a:pPr lvl="2"/>
            <a:r>
              <a:rPr lang="en-US" dirty="0"/>
              <a:t>Core size with header (ex tubing</a:t>
            </a:r>
            <a:r>
              <a:rPr lang="en-US" dirty="0" smtClean="0"/>
              <a:t>):	25.25”x8.06”x2.75</a:t>
            </a:r>
            <a:endParaRPr lang="en-US" dirty="0"/>
          </a:p>
          <a:p>
            <a:pPr lvl="2"/>
            <a:r>
              <a:rPr lang="en-US" dirty="0" smtClean="0"/>
              <a:t>Core </a:t>
            </a:r>
            <a:r>
              <a:rPr lang="en-US" dirty="0"/>
              <a:t>only:			</a:t>
            </a:r>
            <a:r>
              <a:rPr lang="en-US" dirty="0" smtClean="0"/>
              <a:t>24”x </a:t>
            </a:r>
            <a:r>
              <a:rPr lang="en-US" dirty="0"/>
              <a:t>7.756”x 2.25”</a:t>
            </a:r>
            <a:endParaRPr lang="en-GB" dirty="0"/>
          </a:p>
          <a:p>
            <a:pPr lvl="2"/>
            <a:r>
              <a:rPr lang="en-US" dirty="0"/>
              <a:t>Weight (ex catalyst):		</a:t>
            </a:r>
            <a:r>
              <a:rPr lang="en-US" dirty="0" smtClean="0"/>
              <a:t>~</a:t>
            </a:r>
            <a:r>
              <a:rPr lang="en-US" dirty="0"/>
              <a:t>120 </a:t>
            </a:r>
            <a:r>
              <a:rPr lang="en-US" dirty="0" err="1"/>
              <a:t>lb</a:t>
            </a:r>
            <a:endParaRPr lang="en-GB" dirty="0"/>
          </a:p>
          <a:p>
            <a:pPr lvl="2"/>
            <a:r>
              <a:rPr lang="en-US" dirty="0"/>
              <a:t>Core catalyst volume:		</a:t>
            </a:r>
            <a:r>
              <a:rPr lang="en-US" dirty="0" smtClean="0"/>
              <a:t>554 </a:t>
            </a:r>
            <a:r>
              <a:rPr lang="en-US" dirty="0"/>
              <a:t>ml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Reactor for testing discharge approaches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75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7" t="25515" r="6780" b="32933"/>
          <a:stretch/>
        </p:blipFill>
        <p:spPr>
          <a:xfrm>
            <a:off x="1517609" y="1202376"/>
            <a:ext cx="5156388" cy="178129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waveform device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22508" b="31201"/>
          <a:stretch/>
        </p:blipFill>
        <p:spPr>
          <a:xfrm>
            <a:off x="4235258" y="3749633"/>
            <a:ext cx="4149616" cy="15081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8" t="19929" r="2679" b="30317"/>
          <a:stretch/>
        </p:blipFill>
        <p:spPr>
          <a:xfrm>
            <a:off x="248197" y="3693226"/>
            <a:ext cx="3847606" cy="16209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8197" y="4898568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Open face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flipH="1">
            <a:off x="6857999" y="1900844"/>
            <a:ext cx="1187540" cy="384361"/>
          </a:xfrm>
          <a:prstGeom prst="rightArrow">
            <a:avLst/>
          </a:prstGeom>
          <a:solidFill>
            <a:schemeClr val="tx2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5258" y="4837832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Open face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7609" y="2568038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Overview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7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4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VPP-2 pilot reactor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44"/>
          <a:stretch/>
        </p:blipFill>
        <p:spPr>
          <a:xfrm rot="5400000">
            <a:off x="4560813" y="379453"/>
            <a:ext cx="3715403" cy="39327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588" y="1944433"/>
            <a:ext cx="4047963" cy="30359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43543" r="1435" b="27051"/>
          <a:stretch/>
        </p:blipFill>
        <p:spPr>
          <a:xfrm>
            <a:off x="3649090" y="4653887"/>
            <a:ext cx="5313620" cy="12282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52156" y="3787876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External view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7583" y="1438437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Header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9090" y="5674366"/>
            <a:ext cx="1782719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Waveform pair</a:t>
            </a:r>
            <a:endParaRPr lang="en-GB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9483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Velocys Nov13 Cool grey">
      <a:dk1>
        <a:srgbClr val="000000"/>
      </a:dk1>
      <a:lt1>
        <a:srgbClr val="FFFFFF"/>
      </a:lt1>
      <a:dk2>
        <a:srgbClr val="ADAFB2"/>
      </a:dk2>
      <a:lt2>
        <a:srgbClr val="FFFFFF"/>
      </a:lt2>
      <a:accent1>
        <a:srgbClr val="FFF200"/>
      </a:accent1>
      <a:accent2>
        <a:srgbClr val="00529B"/>
      </a:accent2>
      <a:accent3>
        <a:srgbClr val="8DC63F"/>
      </a:accent3>
      <a:accent4>
        <a:srgbClr val="A54399"/>
      </a:accent4>
      <a:accent5>
        <a:srgbClr val="00AEEF"/>
      </a:accent5>
      <a:accent6>
        <a:srgbClr val="ADAFB2"/>
      </a:accent6>
      <a:hlink>
        <a:srgbClr val="7C6A55"/>
      </a:hlink>
      <a:folHlink>
        <a:srgbClr val="ADAFB2"/>
      </a:folHlink>
    </a:clrScheme>
    <a:fontScheme name="Velocys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12700">
          <a:noFill/>
          <a:miter lim="800000"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/>
  <a:custClrLst>
    <a:custClr name="Velocys Yellow">
      <a:srgbClr val="FFF200"/>
    </a:custClr>
    <a:custClr name="Cobalt Blue">
      <a:srgbClr val="00529B"/>
    </a:custClr>
    <a:custClr name="Lime Green">
      <a:srgbClr val="8DC63F"/>
    </a:custClr>
    <a:custClr name="Purple">
      <a:srgbClr val="A54399"/>
    </a:custClr>
    <a:custClr name="Azure Blue">
      <a:srgbClr val="00AEEF"/>
    </a:custClr>
    <a:custClr name="Orange">
      <a:srgbClr val="F78F1E"/>
    </a:custClr>
    <a:custClr name="Warm Grey">
      <a:srgbClr val="7D6A55"/>
    </a:custClr>
    <a:custClr name="Red">
      <a:srgbClr val="EF4035"/>
    </a:custClr>
    <a:custClr name="Forest Green">
      <a:srgbClr val="367C2B"/>
    </a:custClr>
    <a:custClr name="Cool Grey">
      <a:srgbClr val="ADAFB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</TotalTime>
  <Words>104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</vt:lpstr>
      <vt:lpstr>Potential devices for discharge testing</vt:lpstr>
      <vt:lpstr>Reactor for testing discharge approaches</vt:lpstr>
      <vt:lpstr>Single waveform device</vt:lpstr>
      <vt:lpstr>VPP-2 pilot reactor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devices for discharge testing</dc:title>
  <dc:creator>Kai Jarosch</dc:creator>
  <cp:lastModifiedBy>Kai Jarosch</cp:lastModifiedBy>
  <cp:revision>5</cp:revision>
  <dcterms:created xsi:type="dcterms:W3CDTF">2015-09-21T14:25:32Z</dcterms:created>
  <dcterms:modified xsi:type="dcterms:W3CDTF">2015-09-21T15:07:02Z</dcterms:modified>
</cp:coreProperties>
</file>